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6" r:id="rId14"/>
    <p:sldId id="287" r:id="rId15"/>
    <p:sldId id="288" r:id="rId16"/>
    <p:sldId id="289" r:id="rId17"/>
    <p:sldId id="290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74981"/>
            <a:ext cx="2391177" cy="6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29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74981"/>
            <a:ext cx="2391177" cy="6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8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74981"/>
            <a:ext cx="2391177" cy="6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333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74981"/>
            <a:ext cx="2391177" cy="6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0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74981"/>
            <a:ext cx="2391177" cy="6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1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05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43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ACA5-EC78-4583-84A6-98DE466ECE03}" type="datetimeFigureOut">
              <a:rPr lang="uk-UA" smtClean="0"/>
              <a:t>17.09.2018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0570-F5A4-4614-8796-AFD240DFA474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20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609755" y="272987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uk-UA" sz="3991" spc="-1" dirty="0" err="1">
                <a:latin typeface="20 db" panose="02000507020000020004" pitchFamily="50" charset="0"/>
              </a:rPr>
              <a:t>Рефакторинг</a:t>
            </a:r>
            <a:endParaRPr sz="2177" dirty="0">
              <a:latin typeface="20 db" panose="02000507020000020004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540207"/>
              </p:ext>
            </p:extLst>
          </p:nvPr>
        </p:nvGraphicFramePr>
        <p:xfrm>
          <a:off x="4760887" y="1950652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0887" y="1950652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Shape 2"/>
          <p:cNvSpPr txBox="1"/>
          <p:nvPr/>
        </p:nvSpPr>
        <p:spPr>
          <a:xfrm>
            <a:off x="609755" y="1604399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latin typeface="Arial"/>
              </a:rPr>
              <a:t>Відкрийте </a:t>
            </a:r>
            <a:r>
              <a:rPr lang="uk-UA" sz="2298" spc="-1" dirty="0" err="1">
                <a:latin typeface="Arial"/>
              </a:rPr>
              <a:t>GameScene.h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latin typeface="Arial"/>
              </a:rPr>
              <a:t>Замініть  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#</a:t>
            </a:r>
            <a:r>
              <a:rPr lang="uk-UA" sz="2298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ifndef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__HELLOWORLD_SCENE_H__  та </a:t>
            </a:r>
            <a:r>
              <a:rPr lang="uk-UA" sz="2298" spc="-1" dirty="0">
                <a:solidFill>
                  <a:srgbClr val="808080"/>
                </a:solidFill>
                <a:latin typeface="Consolas"/>
                <a:ea typeface="Consolas"/>
              </a:rPr>
              <a:t>#</a:t>
            </a:r>
            <a:r>
              <a:rPr lang="uk-UA" sz="2298" spc="-1" dirty="0" err="1">
                <a:solidFill>
                  <a:srgbClr val="808080"/>
                </a:solidFill>
                <a:latin typeface="Consolas"/>
                <a:ea typeface="Consolas"/>
              </a:rPr>
              <a:t>define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6F008A"/>
                </a:solidFill>
                <a:latin typeface="Consolas"/>
                <a:ea typeface="Consolas"/>
              </a:rPr>
              <a:t>__HELLOWORLD_SCENE_H__ 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solidFill>
                  <a:srgbClr val="000000"/>
                </a:solidFill>
                <a:latin typeface="Arial"/>
                <a:ea typeface="Consolas"/>
              </a:rPr>
              <a:t>на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#</a:t>
            </a:r>
            <a:r>
              <a:rPr lang="uk-UA" sz="2298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ifndef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__GAME_SCENE_H__ та </a:t>
            </a:r>
            <a:r>
              <a:rPr lang="uk-UA" sz="2298" spc="-1" dirty="0">
                <a:solidFill>
                  <a:srgbClr val="808080"/>
                </a:solidFill>
                <a:latin typeface="Consolas"/>
                <a:ea typeface="Consolas"/>
              </a:rPr>
              <a:t>#</a:t>
            </a:r>
            <a:r>
              <a:rPr lang="uk-UA" sz="2298" spc="-1" dirty="0" err="1">
                <a:solidFill>
                  <a:srgbClr val="808080"/>
                </a:solidFill>
                <a:latin typeface="Consolas"/>
                <a:ea typeface="Consolas"/>
              </a:rPr>
              <a:t>define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6F008A"/>
                </a:solidFill>
                <a:latin typeface="Consolas"/>
                <a:ea typeface="Consolas"/>
              </a:rPr>
              <a:t>__GAME_SCENE_H__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solidFill>
                  <a:srgbClr val="000000"/>
                </a:solidFill>
                <a:latin typeface="Arial"/>
                <a:ea typeface="Consolas"/>
              </a:rPr>
              <a:t>Перейменуйте клас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class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HelloWorld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на 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Game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nsolas"/>
              </a:rPr>
              <a:t>Замініть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6F008A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CREATE_FUNC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(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HelloWorld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); на </a:t>
            </a:r>
            <a:r>
              <a:rPr lang="uk-UA" sz="2298" spc="-1" dirty="0">
                <a:solidFill>
                  <a:srgbClr val="6F008A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CREATE_FUNC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(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Game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); </a:t>
            </a:r>
            <a:endParaRPr sz="2298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3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609755" y="272987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uk-UA" sz="3991" spc="-1" dirty="0">
                <a:latin typeface="20 db" panose="02000507020000020004" pitchFamily="50" charset="0"/>
              </a:rPr>
              <a:t>Обробка подій дотику</a:t>
            </a:r>
            <a:endParaRPr sz="2177" dirty="0">
              <a:latin typeface="20 db" panose="02000507020000020004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354455"/>
              </p:ext>
            </p:extLst>
          </p:nvPr>
        </p:nvGraphicFramePr>
        <p:xfrm>
          <a:off x="4719324" y="1950652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9324" y="1950652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Shape 2"/>
          <p:cNvSpPr txBox="1"/>
          <p:nvPr/>
        </p:nvSpPr>
        <p:spPr>
          <a:xfrm>
            <a:off x="609755" y="2520023"/>
            <a:ext cx="10971300" cy="23196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uk-UA" sz="2322" spc="-1" dirty="0" err="1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eventListener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EventListenerTouchOneByOne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create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();</a:t>
            </a:r>
            <a:endParaRPr sz="2177" dirty="0"/>
          </a:p>
          <a:p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eventListener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onTouchBegan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endParaRPr sz="2177" dirty="0"/>
          </a:p>
          <a:p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CC_CALLBACK_2(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Cookie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onTouchBegan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uk-UA" sz="2322" spc="-1" dirty="0" err="1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322" spc="-1" dirty="0" err="1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getEventDispatcher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()-&gt;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addEventListenerWithSceneGraphPriority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eventListener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uk-UA" sz="2322" spc="-1" dirty="0" err="1">
                <a:solidFill>
                  <a:srgbClr val="000000"/>
                </a:solidFill>
                <a:latin typeface="Consolas"/>
                <a:ea typeface="Consolas"/>
              </a:rPr>
              <a:t>player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</p:txBody>
      </p:sp>
    </p:spTree>
    <p:extLst>
      <p:ext uri="{BB962C8B-B14F-4D97-AF65-F5344CB8AC3E}">
        <p14:creationId xmlns:p14="http://schemas.microsoft.com/office/powerpoint/2010/main" val="17876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609755" y="272987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uk-UA" sz="3991" spc="-1" dirty="0" err="1">
                <a:latin typeface="20 db" panose="02000507020000020004" pitchFamily="50" charset="0"/>
              </a:rPr>
              <a:t>Спрайт</a:t>
            </a:r>
            <a:r>
              <a:rPr lang="uk-UA" sz="3991" spc="-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3991" spc="-1" dirty="0">
                <a:latin typeface="20 db" panose="02000507020000020004" pitchFamily="50" charset="0"/>
              </a:rPr>
              <a:t>зброя проти привидів</a:t>
            </a:r>
            <a:endParaRPr sz="2177" dirty="0">
              <a:latin typeface="20 db" panose="02000507020000020004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299062"/>
              </p:ext>
            </p:extLst>
          </p:nvPr>
        </p:nvGraphicFramePr>
        <p:xfrm>
          <a:off x="4760888" y="1950652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0888" y="1950652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Shape 2"/>
          <p:cNvSpPr txBox="1"/>
          <p:nvPr/>
        </p:nvSpPr>
        <p:spPr>
          <a:xfrm>
            <a:off x="609755" y="2254870"/>
            <a:ext cx="10971300" cy="32472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uk-UA" sz="2358" spc="-1" dirty="0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358" spc="-1" dirty="0" smtClean="0">
                <a:solidFill>
                  <a:srgbClr val="000000"/>
                </a:solidFill>
                <a:latin typeface="Consolas"/>
                <a:ea typeface="Consolas"/>
              </a:rPr>
              <a:t>pr 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= </a:t>
            </a:r>
            <a:r>
              <a:rPr lang="uk-UA" sz="2358" spc="-1" dirty="0">
                <a:solidFill>
                  <a:srgbClr val="2B91AF"/>
                </a:solidFill>
                <a:latin typeface="Consolas"/>
                <a:ea typeface="Consolas"/>
              </a:rPr>
              <a:t>Sprite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::create(</a:t>
            </a:r>
            <a:r>
              <a:rPr lang="uk-UA" sz="235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uk-UA" sz="2358" spc="-1" dirty="0" smtClean="0">
                <a:solidFill>
                  <a:srgbClr val="A31515"/>
                </a:solidFill>
                <a:latin typeface="Consolas"/>
                <a:ea typeface="Consolas"/>
              </a:rPr>
              <a:t>pr.png</a:t>
            </a:r>
            <a:r>
              <a:rPr lang="uk-UA" sz="235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358" spc="-1" dirty="0" smtClean="0">
                <a:solidFill>
                  <a:srgbClr val="000000"/>
                </a:solidFill>
                <a:latin typeface="Consolas"/>
                <a:ea typeface="Consolas"/>
              </a:rPr>
              <a:t>pr-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&gt;</a:t>
            </a:r>
            <a:r>
              <a:rPr lang="uk-UA" sz="2358" spc="-1" dirty="0" smtClean="0">
                <a:solidFill>
                  <a:srgbClr val="000000"/>
                </a:solidFill>
                <a:latin typeface="Consolas"/>
                <a:ea typeface="Consolas"/>
              </a:rPr>
              <a:t>setPosition(p-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&gt;getPosition());</a:t>
            </a:r>
            <a:endParaRPr sz="2177" dirty="0"/>
          </a:p>
          <a:p>
            <a:r>
              <a:rPr lang="uk-UA" sz="2358" spc="-1" dirty="0">
                <a:latin typeface="Consolas"/>
                <a:ea typeface="Consolas"/>
              </a:rPr>
              <a:t>//...</a:t>
            </a:r>
            <a:endParaRPr sz="2177" dirty="0"/>
          </a:p>
          <a:p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physicsBody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setDynamic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uk-UA" sz="2358" spc="-1" dirty="0" err="1">
                <a:solidFill>
                  <a:srgbClr val="0000FF"/>
                </a:solidFill>
                <a:latin typeface="Consolas"/>
                <a:ea typeface="Consolas"/>
              </a:rPr>
              <a:t>true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physicsBody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setCollisionBitmask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((</a:t>
            </a:r>
            <a:r>
              <a:rPr lang="uk-UA" sz="2358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r>
              <a:rPr lang="uk-UA" sz="2358" spc="-1" dirty="0" err="1">
                <a:solidFill>
                  <a:srgbClr val="2B91AF"/>
                </a:solidFill>
                <a:latin typeface="Consolas"/>
                <a:ea typeface="Consolas"/>
              </a:rPr>
              <a:t>PhysicsCategory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358" spc="-1" dirty="0" err="1">
                <a:solidFill>
                  <a:srgbClr val="2F4F4F"/>
                </a:solidFill>
                <a:latin typeface="Consolas"/>
                <a:ea typeface="Consolas"/>
              </a:rPr>
              <a:t>None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physicsBody-&gt;setContactTestBitmask((</a:t>
            </a:r>
            <a:r>
              <a:rPr lang="uk-UA" sz="2358" spc="-1" dirty="0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r>
              <a:rPr lang="uk-UA" sz="2358" spc="-1" dirty="0">
                <a:solidFill>
                  <a:srgbClr val="2B91AF"/>
                </a:solidFill>
                <a:latin typeface="Consolas"/>
                <a:ea typeface="Consolas"/>
              </a:rPr>
              <a:t>PhysicsCategory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358" spc="-1" dirty="0" smtClean="0">
                <a:solidFill>
                  <a:srgbClr val="2F4F4F"/>
                </a:solidFill>
                <a:latin typeface="Consolas"/>
                <a:ea typeface="Consolas"/>
              </a:rPr>
              <a:t>M</a:t>
            </a:r>
            <a:r>
              <a:rPr lang="uk-UA" sz="2358" spc="-1" dirty="0" smtClean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358" spc="-1" dirty="0" smtClean="0">
                <a:solidFill>
                  <a:srgbClr val="000000"/>
                </a:solidFill>
                <a:latin typeface="Consolas"/>
                <a:ea typeface="Consolas"/>
              </a:rPr>
              <a:t>pr-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&gt;setPhysicsBody(physicsBody);</a:t>
            </a:r>
            <a:endParaRPr sz="2177" dirty="0"/>
          </a:p>
          <a:p>
            <a:r>
              <a:rPr lang="uk-UA" sz="2358" spc="-1" dirty="0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358" spc="-1" dirty="0" smtClean="0">
                <a:solidFill>
                  <a:srgbClr val="000000"/>
                </a:solidFill>
                <a:latin typeface="Consolas"/>
                <a:ea typeface="Consolas"/>
              </a:rPr>
              <a:t>addChild(pr);</a:t>
            </a:r>
            <a:endParaRPr sz="2177" dirty="0"/>
          </a:p>
        </p:txBody>
      </p:sp>
    </p:spTree>
    <p:extLst>
      <p:ext uri="{BB962C8B-B14F-4D97-AF65-F5344CB8AC3E}">
        <p14:creationId xmlns:p14="http://schemas.microsoft.com/office/powerpoint/2010/main" val="18055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09755" y="272987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uk-UA" sz="3991" spc="-1" dirty="0">
                <a:latin typeface="20 db" panose="02000507020000020004" pitchFamily="50" charset="0"/>
              </a:rPr>
              <a:t>Обробка колізій та фізика</a:t>
            </a:r>
            <a:endParaRPr sz="2177" dirty="0">
              <a:latin typeface="20 db" panose="02000507020000020004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03052"/>
              </p:ext>
            </p:extLst>
          </p:nvPr>
        </p:nvGraphicFramePr>
        <p:xfrm>
          <a:off x="4747033" y="1950652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7033" y="1950652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Shape 2"/>
          <p:cNvSpPr txBox="1"/>
          <p:nvPr/>
        </p:nvSpPr>
        <p:spPr>
          <a:xfrm>
            <a:off x="609755" y="1877895"/>
            <a:ext cx="10971300" cy="4186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eventListener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EventListenerTouchOneByOne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create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();</a:t>
            </a:r>
            <a:endParaRPr sz="2177" dirty="0"/>
          </a:p>
          <a:p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eventListener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onTouchBegan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= CC_CALLBACK_2(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Cookie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onTouchBegan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-&gt;getEventDispatcher()-&gt;addEventListenerWithSceneGraphPriority (eventListener, 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p);</a:t>
            </a:r>
            <a:endParaRPr sz="2177" dirty="0"/>
          </a:p>
          <a:p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contactListener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EventListenerPhysicsContact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create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();</a:t>
            </a:r>
            <a:endParaRPr sz="2177" dirty="0"/>
          </a:p>
          <a:p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contactListener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onContactBegin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= CC_CALLBACK_1(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Cookie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onContactBegan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getEventDispatcher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()-&gt; </a:t>
            </a:r>
            <a:endParaRPr lang="en-US" sz="2298" spc="-1" dirty="0">
              <a:solidFill>
                <a:srgbClr val="000000"/>
              </a:solidFill>
              <a:latin typeface="Consolas"/>
              <a:ea typeface="Consolas"/>
            </a:endParaRPr>
          </a:p>
          <a:p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addEventListenerWithSceneGraphPriority</a:t>
            </a:r>
            <a:endParaRPr lang="en-US" sz="2298" spc="-1" dirty="0">
              <a:solidFill>
                <a:srgbClr val="000000"/>
              </a:solidFill>
              <a:latin typeface="Consolas"/>
              <a:ea typeface="Consolas"/>
            </a:endParaRPr>
          </a:p>
          <a:p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contactListener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</p:txBody>
      </p:sp>
    </p:spTree>
    <p:extLst>
      <p:ext uri="{BB962C8B-B14F-4D97-AF65-F5344CB8AC3E}">
        <p14:creationId xmlns:p14="http://schemas.microsoft.com/office/powerpoint/2010/main" val="31368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62152"/>
              </p:ext>
            </p:extLst>
          </p:nvPr>
        </p:nvGraphicFramePr>
        <p:xfrm>
          <a:off x="4733391" y="1950652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3391" y="1950652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Shape 1"/>
          <p:cNvSpPr txBox="1"/>
          <p:nvPr/>
        </p:nvSpPr>
        <p:spPr>
          <a:xfrm>
            <a:off x="633537" y="1406253"/>
            <a:ext cx="10971300" cy="41112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sz="2177" dirty="0"/>
          </a:p>
          <a:p>
            <a:endParaRPr sz="2177" dirty="0"/>
          </a:p>
          <a:p>
            <a:r>
              <a:rPr lang="uk-UA" sz="2358" spc="-1" dirty="0" err="1">
                <a:solidFill>
                  <a:srgbClr val="2B91AF"/>
                </a:solidFill>
                <a:latin typeface="Consolas"/>
                <a:ea typeface="Consolas"/>
              </a:rPr>
              <a:t>Scene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uk-UA" sz="2358" spc="-1" dirty="0" err="1">
                <a:solidFill>
                  <a:srgbClr val="2B91AF"/>
                </a:solidFill>
                <a:latin typeface="Consolas"/>
                <a:ea typeface="Consolas"/>
              </a:rPr>
              <a:t>Cookie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createScene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()</a:t>
            </a:r>
            <a:endParaRPr sz="2177" dirty="0"/>
          </a:p>
          <a:p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sz="2177" dirty="0"/>
          </a:p>
          <a:p>
            <a:r>
              <a:rPr lang="uk-UA" sz="2358" spc="-1" dirty="0">
                <a:solidFill>
                  <a:srgbClr val="0000FF"/>
                </a:solidFill>
                <a:latin typeface="Consolas"/>
                <a:ea typeface="Consolas"/>
              </a:rPr>
              <a:t>    </a:t>
            </a:r>
            <a:r>
              <a:rPr lang="uk-UA" sz="2358" spc="-1" dirty="0" err="1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scene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uk-UA" sz="2358" spc="-1" dirty="0" err="1">
                <a:solidFill>
                  <a:srgbClr val="2B91AF"/>
                </a:solidFill>
                <a:latin typeface="Consolas"/>
                <a:ea typeface="Consolas"/>
              </a:rPr>
              <a:t>Scene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createWithPhysics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();</a:t>
            </a:r>
            <a:endParaRPr sz="2177" dirty="0"/>
          </a:p>
          <a:p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scene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getPhysicsWorld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()-&gt;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setGravity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uk-UA" sz="2358" spc="-1" dirty="0">
                <a:solidFill>
                  <a:srgbClr val="2B91AF"/>
                </a:solidFill>
                <a:latin typeface="Consolas"/>
                <a:ea typeface="Consolas"/>
              </a:rPr>
              <a:t>Vec2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(0, 0));</a:t>
            </a:r>
            <a:endParaRPr sz="2177" dirty="0"/>
          </a:p>
          <a:p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scene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getPhysicsWorld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()-&gt; </a:t>
            </a:r>
            <a:endParaRPr sz="2177" dirty="0"/>
          </a:p>
          <a:p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lang="uk-UA" sz="2358" spc="-1" dirty="0" err="1">
                <a:solidFill>
                  <a:srgbClr val="000000"/>
                </a:solidFill>
                <a:latin typeface="Consolas"/>
                <a:ea typeface="Consolas"/>
              </a:rPr>
              <a:t>setDebugDrawMask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uk-UA" sz="2358" spc="-1" dirty="0" err="1">
                <a:solidFill>
                  <a:srgbClr val="2B91AF"/>
                </a:solidFill>
                <a:latin typeface="Consolas"/>
                <a:ea typeface="Consolas"/>
              </a:rPr>
              <a:t>PhysicsWorld</a:t>
            </a:r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::DEBUGDRAW_ALL);</a:t>
            </a:r>
            <a:endParaRPr sz="2177" dirty="0"/>
          </a:p>
          <a:p>
            <a:r>
              <a:rPr lang="uk-UA" sz="2358" spc="-1" dirty="0">
                <a:solidFill>
                  <a:srgbClr val="000000"/>
                </a:solidFill>
                <a:latin typeface="Consolas"/>
                <a:ea typeface="Consolas"/>
              </a:rPr>
              <a:t>    //...</a:t>
            </a:r>
            <a:endParaRPr sz="2177" dirty="0"/>
          </a:p>
        </p:txBody>
      </p:sp>
    </p:spTree>
    <p:extLst>
      <p:ext uri="{BB962C8B-B14F-4D97-AF65-F5344CB8AC3E}">
        <p14:creationId xmlns:p14="http://schemas.microsoft.com/office/powerpoint/2010/main" val="11195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237127"/>
              </p:ext>
            </p:extLst>
          </p:nvPr>
        </p:nvGraphicFramePr>
        <p:xfrm>
          <a:off x="4747033" y="1950652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7033" y="1950652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Shape 1"/>
          <p:cNvSpPr txBox="1"/>
          <p:nvPr/>
        </p:nvSpPr>
        <p:spPr>
          <a:xfrm>
            <a:off x="609755" y="609541"/>
            <a:ext cx="10971300" cy="59212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298" spc="-1" dirty="0" smtClean="0">
                <a:solidFill>
                  <a:srgbClr val="0000FF"/>
                </a:solidFill>
                <a:latin typeface="Consolas"/>
                <a:ea typeface="Consolas"/>
              </a:rPr>
              <a:t>V</a:t>
            </a:r>
            <a:r>
              <a:rPr lang="uk-UA" sz="2298" spc="-1" dirty="0" smtClean="0">
                <a:solidFill>
                  <a:srgbClr val="0000FF"/>
                </a:solidFill>
                <a:latin typeface="Consolas"/>
                <a:ea typeface="Consolas"/>
              </a:rPr>
              <a:t>oid</a:t>
            </a:r>
            <a:endParaRPr lang="en-US" sz="2298" spc="-1" dirty="0" smtClean="0">
              <a:solidFill>
                <a:srgbClr val="0000FF"/>
              </a:solidFill>
              <a:latin typeface="Consolas"/>
              <a:ea typeface="Consolas"/>
            </a:endParaRPr>
          </a:p>
          <a:p>
            <a:endParaRPr lang="en-US" sz="2298" spc="-1" dirty="0">
              <a:solidFill>
                <a:srgbClr val="0000FF"/>
              </a:solidFill>
              <a:latin typeface="Consolas"/>
              <a:ea typeface="Consolas"/>
            </a:endParaRPr>
          </a:p>
          <a:p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2B91AF"/>
                </a:solidFill>
                <a:latin typeface="Consolas"/>
                <a:ea typeface="Consolas"/>
              </a:rPr>
              <a:t>Cookie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add</a:t>
            </a:r>
            <a:r>
              <a:rPr lang="en-US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M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uk-UA" sz="2298" spc="-1" dirty="0" smtClean="0">
                <a:solidFill>
                  <a:srgbClr val="0000FF"/>
                </a:solidFill>
                <a:latin typeface="Consolas"/>
                <a:ea typeface="Consolas"/>
              </a:rPr>
              <a:t>float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808080"/>
                </a:solidFill>
                <a:latin typeface="Consolas"/>
                <a:ea typeface="Consolas"/>
              </a:rPr>
              <a:t>dt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 {</a:t>
            </a:r>
            <a:endParaRPr sz="2177" dirty="0"/>
          </a:p>
          <a:p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    auto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m 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= </a:t>
            </a:r>
            <a:r>
              <a:rPr lang="uk-UA" sz="2298" spc="-1" dirty="0">
                <a:solidFill>
                  <a:srgbClr val="2B91AF"/>
                </a:solidFill>
                <a:latin typeface="Consolas"/>
                <a:ea typeface="Consolas"/>
              </a:rPr>
              <a:t>Sprite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::create(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uk-UA" sz="2298" spc="-1" dirty="0" smtClean="0">
                <a:solidFill>
                  <a:srgbClr val="A31515"/>
                </a:solidFill>
                <a:latin typeface="Consolas"/>
                <a:ea typeface="Consolas"/>
              </a:rPr>
              <a:t>m.png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    auto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mSize 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= 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m-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&gt;getContentSize();</a:t>
            </a:r>
            <a:endParaRPr sz="2177" dirty="0"/>
          </a:p>
          <a:p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    auto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physicsBody =   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lang="uk-UA" sz="2298" spc="-1" dirty="0">
                <a:solidFill>
                  <a:srgbClr val="2B91AF"/>
                </a:solidFill>
                <a:latin typeface="Consolas"/>
                <a:ea typeface="Consolas"/>
              </a:rPr>
              <a:t>PhysicsBody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createBox(</a:t>
            </a:r>
            <a:r>
              <a:rPr lang="uk-UA" sz="2298" spc="-1" dirty="0" smtClean="0">
                <a:solidFill>
                  <a:srgbClr val="2B91AF"/>
                </a:solidFill>
                <a:latin typeface="Consolas"/>
                <a:ea typeface="Consolas"/>
              </a:rPr>
              <a:t>Size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(mSize.width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,    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mo.height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),</a:t>
            </a:r>
            <a:endParaRPr sz="2177" dirty="0"/>
          </a:p>
          <a:p>
            <a:r>
              <a:rPr lang="uk-UA" sz="2298" spc="-1" dirty="0">
                <a:solidFill>
                  <a:srgbClr val="2B91AF"/>
                </a:solidFill>
                <a:latin typeface="Consolas"/>
                <a:ea typeface="Consolas"/>
              </a:rPr>
              <a:t>    PhysicsMaterial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(0.1f, 1.0f, 0.0f));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   physicsBody-&gt;setDynamic(</a:t>
            </a:r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true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   physicsBody-&gt;setCategoryBitmask((</a:t>
            </a:r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r>
              <a:rPr lang="uk-UA" sz="2298" spc="-1" dirty="0">
                <a:solidFill>
                  <a:srgbClr val="2B91AF"/>
                </a:solidFill>
                <a:latin typeface="Consolas"/>
                <a:ea typeface="Consolas"/>
              </a:rPr>
              <a:t>PhysicsCategory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smtClean="0">
                <a:solidFill>
                  <a:srgbClr val="2F4F4F"/>
                </a:solidFill>
                <a:latin typeface="Consolas"/>
                <a:ea typeface="Consolas"/>
              </a:rPr>
              <a:t>M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   physicsBody-&gt;setCollisionBitmask((</a:t>
            </a:r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r>
              <a:rPr lang="uk-UA" sz="2298" spc="-1" dirty="0">
                <a:solidFill>
                  <a:srgbClr val="2B91AF"/>
                </a:solidFill>
                <a:latin typeface="Consolas"/>
                <a:ea typeface="Consolas"/>
              </a:rPr>
              <a:t>PhysicsCategory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>
                <a:solidFill>
                  <a:srgbClr val="2F4F4F"/>
                </a:solidFill>
                <a:latin typeface="Consolas"/>
                <a:ea typeface="Consolas"/>
              </a:rPr>
              <a:t>None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   PhysicsBody-&gt;   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   setContactTestBitmask((</a:t>
            </a:r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r>
              <a:rPr lang="uk-UA" sz="2298" spc="-1" dirty="0">
                <a:solidFill>
                  <a:srgbClr val="2B91AF"/>
                </a:solidFill>
                <a:latin typeface="Consolas"/>
                <a:ea typeface="Consolas"/>
              </a:rPr>
              <a:t>PhysicsCategory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smtClean="0">
                <a:solidFill>
                  <a:srgbClr val="2F4F4F"/>
                </a:solidFill>
                <a:latin typeface="Consolas"/>
                <a:ea typeface="Consolas"/>
              </a:rPr>
              <a:t>Pr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); 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   monster-&gt;setPhysicsBody(physicsBody);</a:t>
            </a:r>
            <a:endParaRPr sz="2177" dirty="0"/>
          </a:p>
        </p:txBody>
      </p:sp>
    </p:spTree>
    <p:extLst>
      <p:ext uri="{BB962C8B-B14F-4D97-AF65-F5344CB8AC3E}">
        <p14:creationId xmlns:p14="http://schemas.microsoft.com/office/powerpoint/2010/main" val="25228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09755" y="259490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uk-UA" sz="3991" spc="-1" dirty="0">
                <a:latin typeface="20 db" panose="02000507020000020004" pitchFamily="50" charset="0"/>
              </a:rPr>
              <a:t>Звукові ефекти гри</a:t>
            </a:r>
            <a:endParaRPr sz="2177" dirty="0">
              <a:latin typeface="20 db" panose="02000507020000020004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74332"/>
              </p:ext>
            </p:extLst>
          </p:nvPr>
        </p:nvGraphicFramePr>
        <p:xfrm>
          <a:off x="4747033" y="1950652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7033" y="1950652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Shape 2"/>
          <p:cNvSpPr txBox="1"/>
          <p:nvPr/>
        </p:nvSpPr>
        <p:spPr>
          <a:xfrm>
            <a:off x="596258" y="1617896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uk-UA" sz="2298" spc="-1" dirty="0">
                <a:solidFill>
                  <a:srgbClr val="808080"/>
                </a:solidFill>
                <a:latin typeface="Consolas"/>
                <a:ea typeface="Consolas"/>
              </a:rPr>
              <a:t>#include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"CookieScene.h"</a:t>
            </a:r>
            <a:endParaRPr sz="2177" dirty="0"/>
          </a:p>
          <a:p>
            <a:r>
              <a:rPr lang="uk-UA" sz="2298" spc="-1" dirty="0">
                <a:solidFill>
                  <a:srgbClr val="808080"/>
                </a:solidFill>
                <a:latin typeface="Consolas"/>
                <a:ea typeface="Consolas"/>
              </a:rPr>
              <a:t>#include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"SimpleAudioEngine.h"</a:t>
            </a:r>
            <a:endParaRPr sz="2177" dirty="0"/>
          </a:p>
          <a:p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using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0000FF"/>
                </a:solidFill>
                <a:latin typeface="Consolas"/>
                <a:ea typeface="Consolas"/>
              </a:rPr>
              <a:t>namespace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CocosDenshion;</a:t>
            </a:r>
            <a:endParaRPr sz="2177" dirty="0"/>
          </a:p>
          <a:p>
            <a:r>
              <a:rPr lang="uk-UA" sz="2298" spc="-1" dirty="0">
                <a:solidFill>
                  <a:srgbClr val="6F008A"/>
                </a:solidFill>
                <a:latin typeface="Consolas"/>
                <a:ea typeface="Consolas"/>
              </a:rPr>
              <a:t>USING_NS_CC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;</a:t>
            </a:r>
            <a:endParaRPr sz="2177" dirty="0"/>
          </a:p>
          <a:p>
            <a:r>
              <a:rPr lang="uk-UA" sz="2298" spc="-1" dirty="0">
                <a:solidFill>
                  <a:srgbClr val="808080"/>
                </a:solidFill>
                <a:latin typeface="Consolas"/>
                <a:ea typeface="Consolas"/>
              </a:rPr>
              <a:t>#define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smtClean="0">
                <a:solidFill>
                  <a:srgbClr val="6F008A"/>
                </a:solidFill>
                <a:latin typeface="Consolas"/>
                <a:ea typeface="Consolas"/>
              </a:rPr>
              <a:t>BM_SFX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uk-UA" sz="2298" spc="-1" dirty="0" smtClean="0">
                <a:solidFill>
                  <a:srgbClr val="A31515"/>
                </a:solidFill>
                <a:latin typeface="Consolas"/>
                <a:ea typeface="Consolas"/>
              </a:rPr>
              <a:t>b</a:t>
            </a:r>
            <a:r>
              <a:rPr lang="en-US" sz="2298" spc="-1" dirty="0" smtClean="0">
                <a:solidFill>
                  <a:srgbClr val="A31515"/>
                </a:solidFill>
                <a:latin typeface="Consolas"/>
                <a:ea typeface="Consolas"/>
              </a:rPr>
              <a:t>m</a:t>
            </a:r>
            <a:r>
              <a:rPr lang="uk-UA" sz="2298" spc="-1" dirty="0" smtClean="0">
                <a:solidFill>
                  <a:srgbClr val="A31515"/>
                </a:solidFill>
                <a:latin typeface="Consolas"/>
                <a:ea typeface="Consolas"/>
              </a:rPr>
              <a:t>.mp3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endParaRPr sz="2177" dirty="0"/>
          </a:p>
          <a:p>
            <a:r>
              <a:rPr lang="uk-UA" sz="2298" spc="-1" dirty="0">
                <a:solidFill>
                  <a:srgbClr val="808080"/>
                </a:solidFill>
                <a:latin typeface="Consolas"/>
                <a:ea typeface="Consolas"/>
              </a:rPr>
              <a:t>#define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smtClean="0">
                <a:solidFill>
                  <a:srgbClr val="6F008A"/>
                </a:solidFill>
                <a:latin typeface="Consolas"/>
                <a:ea typeface="Consolas"/>
              </a:rPr>
              <a:t>P_SFX</a:t>
            </a:r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   </a:t>
            </a:r>
            <a:r>
              <a:rPr lang="uk-UA" sz="2298" spc="-1" dirty="0" smtClean="0">
                <a:solidFill>
                  <a:srgbClr val="A31515"/>
                </a:solidFill>
                <a:latin typeface="Consolas"/>
                <a:ea typeface="Consolas"/>
              </a:rPr>
              <a:t>"t.mp3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SimpleAudioEngine::getInstance()-&gt; </a:t>
            </a:r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playBackgroundMusic(B</a:t>
            </a:r>
            <a:r>
              <a:rPr lang="en-US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M</a:t>
            </a:r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_SFX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, </a:t>
            </a:r>
            <a:r>
              <a:rPr lang="uk-UA" sz="2298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true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);</a:t>
            </a:r>
            <a:endParaRPr sz="2177" dirty="0"/>
          </a:p>
        </p:txBody>
      </p:sp>
    </p:spTree>
    <p:extLst>
      <p:ext uri="{BB962C8B-B14F-4D97-AF65-F5344CB8AC3E}">
        <p14:creationId xmlns:p14="http://schemas.microsoft.com/office/powerpoint/2010/main" val="19237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09755" y="1604399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sz="2177"/>
          </a:p>
          <a:p>
            <a:endParaRPr sz="2177"/>
          </a:p>
        </p:txBody>
      </p:sp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649" y="0"/>
            <a:ext cx="12190382" cy="6853416"/>
          </a:xfrm>
          <a:prstGeom prst="rect">
            <a:avLst/>
          </a:prstGeom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06" y="5850725"/>
            <a:ext cx="2566794" cy="7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09755" y="272987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sz="2177"/>
          </a:p>
        </p:txBody>
      </p:sp>
      <p:sp>
        <p:nvSpPr>
          <p:cNvPr id="88" name="TextShape 2"/>
          <p:cNvSpPr txBox="1"/>
          <p:nvPr/>
        </p:nvSpPr>
        <p:spPr>
          <a:xfrm>
            <a:off x="609755" y="1604399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sz="2177"/>
          </a:p>
        </p:txBody>
      </p:sp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649" y="14803"/>
            <a:ext cx="12190382" cy="6853416"/>
          </a:xfrm>
          <a:prstGeom prst="rect">
            <a:avLst/>
          </a:prstGeom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71" y="5681466"/>
            <a:ext cx="2566794" cy="7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609755" y="272987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uk-UA" sz="3991" spc="-1" dirty="0" err="1">
                <a:latin typeface="20 db" panose="02000507020000020004" pitchFamily="50" charset="0"/>
              </a:rPr>
              <a:t>Рефакторинг</a:t>
            </a:r>
            <a:endParaRPr sz="2177" dirty="0">
              <a:latin typeface="20 db" panose="02000507020000020004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34209"/>
              </p:ext>
            </p:extLst>
          </p:nvPr>
        </p:nvGraphicFramePr>
        <p:xfrm>
          <a:off x="4691615" y="1981371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1615" y="1981371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Shape 2"/>
          <p:cNvSpPr txBox="1"/>
          <p:nvPr/>
        </p:nvSpPr>
        <p:spPr>
          <a:xfrm>
            <a:off x="609755" y="1590902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latin typeface="Arial"/>
              </a:rPr>
              <a:t>Відкрийте GameScene.cpp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latin typeface="Arial"/>
              </a:rPr>
              <a:t>Замініть усі входження </a:t>
            </a:r>
            <a:r>
              <a:rPr lang="uk-UA" sz="2298" spc="-1" dirty="0" err="1">
                <a:latin typeface="Arial"/>
              </a:rPr>
              <a:t>HelloWorld</a:t>
            </a:r>
            <a:r>
              <a:rPr lang="uk-UA" sz="2298" spc="-1" dirty="0">
                <a:latin typeface="Arial"/>
              </a:rPr>
              <a:t> на </a:t>
            </a:r>
            <a:r>
              <a:rPr lang="uk-UA" sz="2298" spc="-1" dirty="0" err="1">
                <a:latin typeface="Arial"/>
              </a:rPr>
              <a:t>Game</a:t>
            </a:r>
            <a:r>
              <a:rPr lang="uk-UA" sz="2298" spc="-1" dirty="0">
                <a:latin typeface="Arial"/>
              </a:rPr>
              <a:t>, текст мітки: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label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= </a:t>
            </a:r>
            <a:r>
              <a:rPr lang="uk-UA" sz="2298" spc="-1" dirty="0" err="1">
                <a:solidFill>
                  <a:srgbClr val="2B91A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Label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createWithTTF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(</a:t>
            </a:r>
            <a:r>
              <a:rPr lang="uk-UA" sz="2298" spc="-1" dirty="0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"</a:t>
            </a:r>
            <a:r>
              <a:rPr lang="uk-UA" sz="2298" spc="-1" dirty="0" err="1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Hello</a:t>
            </a:r>
            <a:r>
              <a:rPr lang="uk-UA" sz="2298" spc="-1" dirty="0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GameHub</a:t>
            </a:r>
            <a:r>
              <a:rPr lang="uk-UA" sz="2298" spc="-1" dirty="0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"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, </a:t>
            </a:r>
            <a:r>
              <a:rPr lang="uk-UA" sz="2298" spc="-1" dirty="0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"</a:t>
            </a:r>
            <a:r>
              <a:rPr lang="uk-UA" sz="2298" spc="-1" dirty="0" err="1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fonts</a:t>
            </a:r>
            <a:r>
              <a:rPr lang="uk-UA" sz="2298" spc="-1" dirty="0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/</a:t>
            </a:r>
            <a:r>
              <a:rPr lang="uk-UA" sz="2298" spc="-1" dirty="0" err="1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Marker</a:t>
            </a:r>
            <a:r>
              <a:rPr lang="uk-UA" sz="2298" spc="-1" dirty="0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Felt.ttf"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, 24);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latin typeface="Arial"/>
              </a:rPr>
              <a:t>Відкрийте AppDelegate.cpp. Замініть   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#</a:t>
            </a:r>
            <a:r>
              <a:rPr lang="uk-UA" sz="2298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include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"</a:t>
            </a:r>
            <a:r>
              <a:rPr lang="uk-UA" sz="2298" spc="-1" dirty="0" err="1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HelloWorldScene.h</a:t>
            </a:r>
            <a:r>
              <a:rPr lang="uk-UA" sz="2298" spc="-1" dirty="0">
                <a:solidFill>
                  <a:srgbClr val="A31515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"</a:t>
            </a:r>
            <a:r>
              <a:rPr lang="uk-UA" sz="2298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на </a:t>
            </a:r>
            <a:r>
              <a:rPr lang="uk-UA" sz="2298" spc="-1" dirty="0">
                <a:solidFill>
                  <a:srgbClr val="808080"/>
                </a:solidFill>
                <a:latin typeface="Consolas"/>
                <a:ea typeface="Consolas"/>
              </a:rPr>
              <a:t>#</a:t>
            </a:r>
            <a:r>
              <a:rPr lang="uk-UA" sz="2298" spc="-1" dirty="0" err="1">
                <a:solidFill>
                  <a:srgbClr val="808080"/>
                </a:solidFill>
                <a:latin typeface="Consolas"/>
                <a:ea typeface="Consolas"/>
              </a:rPr>
              <a:t>include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uk-UA" sz="2298" spc="-1" dirty="0" err="1">
                <a:solidFill>
                  <a:srgbClr val="A31515"/>
                </a:solidFill>
                <a:latin typeface="Consolas"/>
                <a:ea typeface="Consolas"/>
              </a:rPr>
              <a:t>GameScene.h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>
                <a:solidFill>
                  <a:srgbClr val="000000"/>
                </a:solidFill>
                <a:latin typeface="Arial"/>
                <a:ea typeface="Consolas"/>
              </a:rPr>
              <a:t>Замініть 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scene</a:t>
            </a:r>
            <a:r>
              <a:rPr lang="uk-UA" sz="2298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= </a:t>
            </a:r>
            <a:r>
              <a:rPr lang="uk-UA" sz="2298" spc="-1" dirty="0" err="1">
                <a:solidFill>
                  <a:srgbClr val="2B91A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HelloWorld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createScene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(); на 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scene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= </a:t>
            </a:r>
            <a:r>
              <a:rPr lang="uk-UA" sz="2298" spc="-1" dirty="0" err="1">
                <a:solidFill>
                  <a:srgbClr val="2B91A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Game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createScene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();</a:t>
            </a:r>
            <a:endParaRPr sz="2298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1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/>
          <p:nvPr/>
        </p:nvPicPr>
        <p:blipFill>
          <a:blip r:embed="rId2"/>
          <a:stretch/>
        </p:blipFill>
        <p:spPr>
          <a:xfrm>
            <a:off x="3262" y="422325"/>
            <a:ext cx="12190382" cy="6852981"/>
          </a:xfrm>
          <a:prstGeom prst="rect">
            <a:avLst/>
          </a:prstGeom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06" y="6124817"/>
            <a:ext cx="2566794" cy="7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609755" y="272987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uk-UA" sz="3991" spc="-1" dirty="0">
                <a:latin typeface="20 db" panose="02000507020000020004" pitchFamily="50" charset="0"/>
              </a:rPr>
              <a:t>Маніпулювання сценами</a:t>
            </a:r>
            <a:endParaRPr sz="2177" dirty="0">
              <a:latin typeface="20 db" panose="02000507020000020004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323"/>
              </p:ext>
            </p:extLst>
          </p:nvPr>
        </p:nvGraphicFramePr>
        <p:xfrm>
          <a:off x="4747033" y="1950652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7033" y="1950652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Shape 2"/>
          <p:cNvSpPr txBox="1"/>
          <p:nvPr/>
        </p:nvSpPr>
        <p:spPr>
          <a:xfrm>
            <a:off x="609755" y="2508132"/>
            <a:ext cx="10971300" cy="2212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 err="1">
                <a:latin typeface="Arial"/>
              </a:rPr>
              <a:t>Cocos</a:t>
            </a:r>
            <a:r>
              <a:rPr lang="uk-UA" sz="2298" spc="-1" dirty="0">
                <a:latin typeface="Arial"/>
              </a:rPr>
              <a:t> 2Dx використовує LIFO стек для маніпулювання сценами. Основні методи, що використовують для переміщення сцен: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 err="1">
                <a:latin typeface="Arial"/>
              </a:rPr>
              <a:t>Push</a:t>
            </a:r>
            <a:r>
              <a:rPr lang="uk-UA" sz="2298" spc="-1" dirty="0">
                <a:latin typeface="Arial"/>
              </a:rPr>
              <a:t>. Метод переміщає певну сцену у стек, при цьому поточна — призупиняється;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 err="1">
                <a:latin typeface="Arial"/>
              </a:rPr>
              <a:t>Pop</a:t>
            </a:r>
            <a:r>
              <a:rPr lang="uk-UA" sz="2298" spc="-1" dirty="0">
                <a:latin typeface="Arial"/>
              </a:rPr>
              <a:t>. Метод повертає сцену зі стеку;</a:t>
            </a:r>
            <a:endParaRPr sz="2298" dirty="0"/>
          </a:p>
          <a:p>
            <a:pPr marL="522461" indent="-391846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298" spc="-1" dirty="0" err="1">
                <a:latin typeface="Arial"/>
              </a:rPr>
              <a:t>Replace</a:t>
            </a:r>
            <a:r>
              <a:rPr lang="uk-UA" sz="2298" spc="-1" dirty="0">
                <a:latin typeface="Arial"/>
              </a:rPr>
              <a:t>. Метод комбінує </a:t>
            </a:r>
            <a:r>
              <a:rPr lang="uk-UA" sz="2298" spc="-1" dirty="0" err="1">
                <a:latin typeface="Arial"/>
              </a:rPr>
              <a:t>Pop</a:t>
            </a:r>
            <a:r>
              <a:rPr lang="uk-UA" sz="2298" spc="-1" dirty="0">
                <a:latin typeface="Arial"/>
              </a:rPr>
              <a:t>() та </a:t>
            </a:r>
            <a:r>
              <a:rPr lang="uk-UA" sz="2298" spc="-1" dirty="0" err="1">
                <a:latin typeface="Arial"/>
              </a:rPr>
              <a:t>Push</a:t>
            </a:r>
            <a:r>
              <a:rPr lang="uk-UA" sz="2298" spc="-1" dirty="0">
                <a:latin typeface="Arial"/>
              </a:rPr>
              <a:t>().</a:t>
            </a:r>
            <a:endParaRPr sz="2298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3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95605"/>
              </p:ext>
            </p:extLst>
          </p:nvPr>
        </p:nvGraphicFramePr>
        <p:xfrm>
          <a:off x="4719324" y="1981371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9324" y="1981371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Shape 1"/>
          <p:cNvSpPr txBox="1"/>
          <p:nvPr/>
        </p:nvSpPr>
        <p:spPr>
          <a:xfrm>
            <a:off x="609755" y="2525241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uk-UA" sz="3991" spc="-1" dirty="0" smtClean="0">
                <a:latin typeface="20 db" panose="02000507020000020004" pitchFamily="50" charset="0"/>
              </a:rPr>
              <a:t>Проста гра</a:t>
            </a:r>
            <a:endParaRPr lang="en-US" sz="3991" spc="-1" dirty="0" smtClean="0">
              <a:latin typeface="20 db" panose="02000507020000020004" pitchFamily="50" charset="0"/>
            </a:endParaRPr>
          </a:p>
          <a:p>
            <a:pPr algn="ctr"/>
            <a:r>
              <a:rPr lang="en-US" sz="3991" spc="-1" dirty="0" smtClean="0">
                <a:latin typeface="20 db" panose="02000507020000020004" pitchFamily="50" charset="0"/>
              </a:rPr>
              <a:t>(</a:t>
            </a:r>
            <a:r>
              <a:rPr lang="uk-UA" sz="3991" spc="-1" dirty="0" smtClean="0">
                <a:latin typeface="20 db" panose="02000507020000020004" pitchFamily="50" charset="0"/>
              </a:rPr>
              <a:t>за мотивами </a:t>
            </a:r>
            <a:endParaRPr lang="en-US" sz="3991" spc="-1" dirty="0" smtClean="0">
              <a:latin typeface="20 db" panose="02000507020000020004" pitchFamily="50" charset="0"/>
            </a:endParaRPr>
          </a:p>
          <a:p>
            <a:pPr algn="ctr"/>
            <a:r>
              <a:rPr lang="en-US" sz="3991" spc="-1" dirty="0" smtClean="0">
                <a:latin typeface="20 db" panose="02000507020000020004"/>
              </a:rPr>
              <a:t>Simple Ninja Game Demo</a:t>
            </a:r>
            <a:r>
              <a:rPr lang="en-US" sz="3991" spc="-1" dirty="0" smtClean="0">
                <a:latin typeface="20 db" panose="02000507020000020004" pitchFamily="50" charset="0"/>
              </a:rPr>
              <a:t>)</a:t>
            </a:r>
            <a:endParaRPr sz="2177" dirty="0">
              <a:latin typeface="20 db" panose="02000507020000020004" pitchFamily="5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9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09755" y="272987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uk-UA" sz="3991" spc="-1" dirty="0" smtClean="0">
              <a:latin typeface="20 db" panose="02000507020000020004" pitchFamily="50" charset="0"/>
            </a:endParaRPr>
          </a:p>
          <a:p>
            <a:pPr algn="ctr"/>
            <a:r>
              <a:rPr lang="uk-UA" sz="3991" spc="-1" dirty="0" smtClean="0">
                <a:latin typeface="20 db" panose="02000507020000020004" pitchFamily="50" charset="0"/>
              </a:rPr>
              <a:t>Додавання </a:t>
            </a:r>
            <a:r>
              <a:rPr lang="uk-UA" sz="3991" spc="-1" dirty="0">
                <a:latin typeface="20 db" panose="02000507020000020004" pitchFamily="50" charset="0"/>
              </a:rPr>
              <a:t>спрайта </a:t>
            </a:r>
            <a:r>
              <a:rPr lang="uk-UA" sz="3991" spc="-1" dirty="0">
                <a:latin typeface="Arial" panose="020B0604020202020204" pitchFamily="34" charset="0"/>
                <a:cs typeface="Arial" panose="020B0604020202020204" pitchFamily="34" charset="0"/>
              </a:rPr>
              <a:t>(CookieScene.cpp)</a:t>
            </a:r>
            <a:endParaRPr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36507"/>
              </p:ext>
            </p:extLst>
          </p:nvPr>
        </p:nvGraphicFramePr>
        <p:xfrm>
          <a:off x="4747033" y="1981371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7033" y="1981371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Shape 2"/>
          <p:cNvSpPr txBox="1"/>
          <p:nvPr/>
        </p:nvSpPr>
        <p:spPr>
          <a:xfrm>
            <a:off x="609755" y="1973035"/>
            <a:ext cx="10971300" cy="38060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origin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Director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getInstance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()-&gt;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getVisibleOrigin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();</a:t>
            </a:r>
            <a:endParaRPr sz="2177" dirty="0"/>
          </a:p>
          <a:p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winSize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Director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getInstance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()-&gt;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getVisibleSize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();</a:t>
            </a:r>
            <a:endParaRPr sz="2177" dirty="0"/>
          </a:p>
          <a:p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background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DrawNode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create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();</a:t>
            </a:r>
            <a:endParaRPr sz="2177" dirty="0"/>
          </a:p>
          <a:p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p 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= Sprite::create(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uk-UA" sz="2298" spc="-1" dirty="0" smtClean="0">
                <a:solidFill>
                  <a:srgbClr val="A31515"/>
                </a:solidFill>
                <a:latin typeface="Consolas"/>
                <a:ea typeface="Consolas"/>
              </a:rPr>
              <a:t>p.png</a:t>
            </a:r>
            <a:r>
              <a:rPr lang="uk-UA" sz="2298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  <a:p>
            <a:r>
              <a:rPr lang="uk-UA" sz="2298" spc="-1" dirty="0" smtClean="0">
                <a:solidFill>
                  <a:srgbClr val="000000"/>
                </a:solidFill>
                <a:latin typeface="Consolas"/>
                <a:ea typeface="Consolas"/>
              </a:rPr>
              <a:t>p-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&gt;setPosition(Vec2(winSize.width * 0.1, winSize.height * 0.5));</a:t>
            </a:r>
            <a:endParaRPr sz="2177" dirty="0"/>
          </a:p>
          <a:p>
            <a:r>
              <a:rPr lang="uk-UA" sz="2298" spc="-1" dirty="0" err="1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addChild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uk-UA" sz="2298" spc="-1" dirty="0" err="1">
                <a:solidFill>
                  <a:srgbClr val="000000"/>
                </a:solidFill>
                <a:latin typeface="Consolas"/>
                <a:ea typeface="Consolas"/>
              </a:rPr>
              <a:t>player</a:t>
            </a:r>
            <a:r>
              <a:rPr lang="uk-UA" sz="2298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sz="2177" dirty="0"/>
          </a:p>
        </p:txBody>
      </p:sp>
    </p:spTree>
    <p:extLst>
      <p:ext uri="{BB962C8B-B14F-4D97-AF65-F5344CB8AC3E}">
        <p14:creationId xmlns:p14="http://schemas.microsoft.com/office/powerpoint/2010/main" val="19152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308296"/>
              </p:ext>
            </p:extLst>
          </p:nvPr>
        </p:nvGraphicFramePr>
        <p:xfrm>
          <a:off x="4861387" y="1950652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1387" y="1950652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Shape 1"/>
          <p:cNvSpPr txBox="1"/>
          <p:nvPr/>
        </p:nvSpPr>
        <p:spPr>
          <a:xfrm>
            <a:off x="609755" y="1345597"/>
            <a:ext cx="10971300" cy="4163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322" spc="-1" dirty="0" smtClean="0">
              <a:solidFill>
                <a:srgbClr val="000000"/>
              </a:solidFill>
              <a:latin typeface="Consolas"/>
              <a:ea typeface="Consolas"/>
            </a:endParaRPr>
          </a:p>
          <a:p>
            <a:endParaRPr lang="en-US" sz="2322" spc="-1" dirty="0">
              <a:solidFill>
                <a:srgbClr val="000000"/>
              </a:solidFill>
              <a:latin typeface="Consolas"/>
              <a:ea typeface="Consolas"/>
            </a:endParaRPr>
          </a:p>
          <a:p>
            <a:endParaRPr lang="en-US" sz="2322" spc="-1" dirty="0" smtClean="0">
              <a:solidFill>
                <a:srgbClr val="000000"/>
              </a:solidFill>
              <a:latin typeface="Consolas"/>
              <a:ea typeface="Consolas"/>
            </a:endParaRPr>
          </a:p>
          <a:p>
            <a:endParaRPr lang="en-US" sz="2322" spc="-1" dirty="0">
              <a:solidFill>
                <a:srgbClr val="000000"/>
              </a:solidFill>
              <a:latin typeface="Consolas"/>
              <a:ea typeface="Consolas"/>
            </a:endParaRPr>
          </a:p>
          <a:p>
            <a:r>
              <a:rPr lang="en-US" sz="2322" spc="-1" dirty="0" smtClean="0">
                <a:solidFill>
                  <a:srgbClr val="000000"/>
                </a:solidFill>
                <a:latin typeface="Consolas"/>
                <a:ea typeface="Consolas"/>
              </a:rPr>
              <a:t>m</a:t>
            </a:r>
            <a:r>
              <a:rPr lang="uk-UA" sz="2322" spc="-1" dirty="0" smtClean="0">
                <a:solidFill>
                  <a:srgbClr val="000000"/>
                </a:solidFill>
                <a:latin typeface="Consolas"/>
                <a:ea typeface="Consolas"/>
              </a:rPr>
              <a:t>-&gt;setPosition(Vec2(selfContentSize.width 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+ </a:t>
            </a:r>
            <a:endParaRPr sz="2177" dirty="0"/>
          </a:p>
          <a:p>
            <a:r>
              <a:rPr lang="uk-UA" sz="2322" spc="-1" dirty="0" smtClean="0">
                <a:solidFill>
                  <a:srgbClr val="000000"/>
                </a:solidFill>
                <a:latin typeface="Consolas"/>
                <a:ea typeface="Consolas"/>
              </a:rPr>
              <a:t>mContentSize.width 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/ 2, randomY));</a:t>
            </a:r>
            <a:endParaRPr sz="2177" dirty="0"/>
          </a:p>
          <a:p>
            <a:r>
              <a:rPr lang="uk-UA" sz="2322" spc="-1" dirty="0">
                <a:solidFill>
                  <a:srgbClr val="0000FF"/>
                </a:solidFill>
                <a:latin typeface="Consolas"/>
                <a:ea typeface="Consolas"/>
              </a:rPr>
              <a:t>this</a:t>
            </a:r>
            <a:r>
              <a:rPr lang="uk-UA" sz="2322" spc="-1" dirty="0">
                <a:solidFill>
                  <a:srgbClr val="000000"/>
                </a:solidFill>
                <a:latin typeface="Consolas"/>
                <a:ea typeface="Consolas"/>
              </a:rPr>
              <a:t>-&gt;</a:t>
            </a:r>
            <a:r>
              <a:rPr lang="uk-UA" sz="2322" spc="-1" dirty="0" smtClean="0">
                <a:solidFill>
                  <a:srgbClr val="000000"/>
                </a:solidFill>
                <a:latin typeface="Consolas"/>
                <a:ea typeface="Consolas"/>
              </a:rPr>
              <a:t>addChild(m);</a:t>
            </a:r>
            <a:endParaRPr sz="2177" dirty="0"/>
          </a:p>
        </p:txBody>
      </p:sp>
    </p:spTree>
    <p:extLst>
      <p:ext uri="{BB962C8B-B14F-4D97-AF65-F5344CB8AC3E}">
        <p14:creationId xmlns:p14="http://schemas.microsoft.com/office/powerpoint/2010/main" val="18981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/>
          <p:nvPr/>
        </p:nvPicPr>
        <p:blipFill>
          <a:blip r:embed="rId3"/>
          <a:stretch/>
        </p:blipFill>
        <p:spPr>
          <a:xfrm>
            <a:off x="3222073" y="1825575"/>
            <a:ext cx="1535172" cy="2441211"/>
          </a:xfrm>
          <a:prstGeom prst="rect">
            <a:avLst/>
          </a:prstGeom>
          <a:ln>
            <a:noFill/>
          </a:ln>
        </p:spPr>
      </p:pic>
      <p:pic>
        <p:nvPicPr>
          <p:cNvPr id="68" name="Picture 67"/>
          <p:cNvPicPr/>
          <p:nvPr/>
        </p:nvPicPr>
        <p:blipFill>
          <a:blip r:embed="rId4"/>
          <a:stretch/>
        </p:blipFill>
        <p:spPr>
          <a:xfrm>
            <a:off x="6561486" y="2397673"/>
            <a:ext cx="1535172" cy="1535172"/>
          </a:xfrm>
          <a:prstGeom prst="rect">
            <a:avLst/>
          </a:prstGeom>
          <a:ln>
            <a:noFill/>
          </a:ln>
        </p:spPr>
      </p:pic>
      <p:sp>
        <p:nvSpPr>
          <p:cNvPr id="69" name="TextShape 1"/>
          <p:cNvSpPr txBox="1"/>
          <p:nvPr/>
        </p:nvSpPr>
        <p:spPr>
          <a:xfrm>
            <a:off x="3666830" y="4876327"/>
            <a:ext cx="1640418" cy="418842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/>
          <a:lstStyle/>
          <a:p>
            <a:r>
              <a:rPr lang="uk-UA" sz="2177" spc="-1" dirty="0" smtClean="0">
                <a:latin typeface="Arial"/>
              </a:rPr>
              <a:t>p.png</a:t>
            </a:r>
            <a:endParaRPr sz="2177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17885"/>
              </p:ext>
            </p:extLst>
          </p:nvPr>
        </p:nvGraphicFramePr>
        <p:xfrm>
          <a:off x="4812040" y="1981371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CorelDRAW" r:id="rId5" imgW="6834005" imgH="6626939" progId="CorelDraw.Graphic.18">
                  <p:embed/>
                </p:oleObj>
              </mc:Choice>
              <mc:Fallback>
                <p:oleObj name="CorelDRAW" r:id="rId5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2040" y="1981371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Shape 2"/>
          <p:cNvSpPr txBox="1"/>
          <p:nvPr/>
        </p:nvSpPr>
        <p:spPr>
          <a:xfrm>
            <a:off x="6980459" y="4876327"/>
            <a:ext cx="1911954" cy="418842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/>
          <a:lstStyle/>
          <a:p>
            <a:r>
              <a:rPr lang="uk-UA" sz="2177" spc="-1" dirty="0" smtClean="0">
                <a:latin typeface="Arial"/>
              </a:rPr>
              <a:t>m.png</a:t>
            </a:r>
            <a:endParaRPr sz="2177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CorelDRAW" r:id="rId7" imgW="4785036" imgH="6626939" progId="CorelDraw.Graphic.18">
                  <p:embed/>
                </p:oleObj>
              </mc:Choice>
              <mc:Fallback>
                <p:oleObj name="CorelDRAW" r:id="rId7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5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609755" y="272987"/>
            <a:ext cx="10971300" cy="11450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uk-UA" sz="3991" spc="-1" dirty="0">
                <a:latin typeface="20 db" panose="02000507020000020004" pitchFamily="50" charset="0"/>
              </a:rPr>
              <a:t>Переміщення </a:t>
            </a:r>
            <a:r>
              <a:rPr lang="uk-UA" sz="3991" spc="-1" dirty="0" err="1">
                <a:latin typeface="20 db" panose="02000507020000020004" pitchFamily="50" charset="0"/>
              </a:rPr>
              <a:t>спрайтів</a:t>
            </a:r>
            <a:endParaRPr sz="2177" dirty="0">
              <a:latin typeface="20 db" panose="02000507020000020004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68900"/>
              </p:ext>
            </p:extLst>
          </p:nvPr>
        </p:nvGraphicFramePr>
        <p:xfrm>
          <a:off x="4861387" y="1981371"/>
          <a:ext cx="5034064" cy="48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orelDRAW" r:id="rId3" imgW="6834005" imgH="6626939" progId="CorelDraw.Graphic.18">
                  <p:embed/>
                </p:oleObj>
              </mc:Choice>
              <mc:Fallback>
                <p:oleObj name="CorelDRAW" r:id="rId3" imgW="6834005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1387" y="1981371"/>
                        <a:ext cx="5034064" cy="48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Shape 2"/>
          <p:cNvSpPr txBox="1"/>
          <p:nvPr/>
        </p:nvSpPr>
        <p:spPr>
          <a:xfrm>
            <a:off x="769106" y="2288130"/>
            <a:ext cx="10971300" cy="34196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uk-UA" sz="2298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void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Cookie::</a:t>
            </a:r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addM(</a:t>
            </a:r>
            <a:r>
              <a:rPr lang="uk-UA" sz="2298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float</a:t>
            </a:r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dt) {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//...</a:t>
            </a:r>
            <a:endParaRPr sz="2177" dirty="0"/>
          </a:p>
          <a:p>
            <a:r>
              <a:rPr lang="uk-UA" sz="2298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actionMove = </a:t>
            </a:r>
            <a:r>
              <a:rPr lang="uk-UA" sz="2298" spc="-1" dirty="0">
                <a:solidFill>
                  <a:srgbClr val="2B91A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MoveTo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::</a:t>
            </a:r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create(</a:t>
            </a:r>
            <a:r>
              <a:rPr lang="en-US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d</a:t>
            </a:r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, </a:t>
            </a:r>
            <a:r>
              <a:rPr lang="uk-UA" sz="2298" spc="-1" dirty="0">
                <a:solidFill>
                  <a:srgbClr val="2B91A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Vec2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(-</a:t>
            </a:r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mContentSize.width 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/ 2, </a:t>
            </a:r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rY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));</a:t>
            </a:r>
            <a:endParaRPr sz="2177" dirty="0"/>
          </a:p>
          <a:p>
            <a:r>
              <a:rPr lang="uk-UA" sz="2298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auto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actionRemove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= </a:t>
            </a:r>
            <a:r>
              <a:rPr lang="uk-UA" sz="2298" spc="-1" dirty="0" err="1">
                <a:solidFill>
                  <a:srgbClr val="2B91A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RemoveSelf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::</a:t>
            </a:r>
            <a:r>
              <a:rPr lang="uk-UA" sz="229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create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();</a:t>
            </a:r>
            <a:endParaRPr sz="2177" dirty="0"/>
          </a:p>
          <a:p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m-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&gt;runAction(</a:t>
            </a:r>
            <a:r>
              <a:rPr lang="uk-UA" sz="2298" spc="-1" dirty="0">
                <a:solidFill>
                  <a:srgbClr val="2B91A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Sequence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::</a:t>
            </a:r>
            <a:r>
              <a:rPr lang="uk-UA" sz="2298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create(actionMove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, actionRemove, </a:t>
            </a:r>
            <a:r>
              <a:rPr lang="uk-UA" sz="2298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nullptr</a:t>
            </a:r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));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//...</a:t>
            </a:r>
            <a:endParaRPr sz="2177" dirty="0"/>
          </a:p>
          <a:p>
            <a:r>
              <a:rPr lang="uk-UA" sz="229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}</a:t>
            </a:r>
            <a:endParaRPr sz="2177" dirty="0"/>
          </a:p>
          <a:p>
            <a:endParaRPr sz="2177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30679"/>
              </p:ext>
            </p:extLst>
          </p:nvPr>
        </p:nvGraphicFramePr>
        <p:xfrm>
          <a:off x="214" y="1"/>
          <a:ext cx="3175569" cy="43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orelDRAW" r:id="rId5" imgW="4785036" imgH="6626939" progId="CorelDraw.Graphic.18">
                  <p:embed/>
                </p:oleObj>
              </mc:Choice>
              <mc:Fallback>
                <p:oleObj name="CorelDRAW" r:id="rId5" imgW="4785036" imgH="66269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" y="1"/>
                        <a:ext cx="3175569" cy="438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2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573</Words>
  <Application>Microsoft Office PowerPoint</Application>
  <PresentationFormat>Panorámica</PresentationFormat>
  <Paragraphs>105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20 db</vt:lpstr>
      <vt:lpstr>Arial</vt:lpstr>
      <vt:lpstr>Calibri</vt:lpstr>
      <vt:lpstr>Calibri Light</vt:lpstr>
      <vt:lpstr>Consolas</vt:lpstr>
      <vt:lpstr>StarSymbol</vt:lpstr>
      <vt:lpstr>Office Theme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Olga Dziabenko</cp:lastModifiedBy>
  <cp:revision>19</cp:revision>
  <dcterms:created xsi:type="dcterms:W3CDTF">2017-05-10T09:11:43Z</dcterms:created>
  <dcterms:modified xsi:type="dcterms:W3CDTF">2018-09-17T19:31:23Z</dcterms:modified>
</cp:coreProperties>
</file>